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8" r:id="rId1"/>
  </p:sldMasterIdLst>
  <p:notesMasterIdLst>
    <p:notesMasterId r:id="rId20"/>
  </p:notesMasterIdLst>
  <p:sldIdLst>
    <p:sldId id="256" r:id="rId2"/>
    <p:sldId id="258" r:id="rId3"/>
    <p:sldId id="349" r:id="rId4"/>
    <p:sldId id="260" r:id="rId5"/>
    <p:sldId id="350" r:id="rId6"/>
    <p:sldId id="351" r:id="rId7"/>
    <p:sldId id="352" r:id="rId8"/>
    <p:sldId id="353" r:id="rId9"/>
    <p:sldId id="354" r:id="rId10"/>
    <p:sldId id="355" r:id="rId11"/>
    <p:sldId id="356" r:id="rId12"/>
    <p:sldId id="357" r:id="rId13"/>
    <p:sldId id="358" r:id="rId14"/>
    <p:sldId id="359" r:id="rId15"/>
    <p:sldId id="360" r:id="rId16"/>
    <p:sldId id="361" r:id="rId17"/>
    <p:sldId id="362" r:id="rId18"/>
    <p:sldId id="262" r:id="rId19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21"/>
    </p:embeddedFont>
    <p:embeddedFont>
      <p:font typeface="Josefin Sans" pitchFamily="2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5E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887385F-F58D-43BB-B33E-BE62D11674FA}">
  <a:tblStyle styleId="{6887385F-F58D-43BB-B33E-BE62D11674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e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d1e87cec6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d1e87cec6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93834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7" name="Google Shape;1217;gd1e87cec61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8" name="Google Shape;1218;gd1e87cec61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590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27003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d1e87cec6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d1e87cec6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89256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d1e87cec6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d1e87cec6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66694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3" name="Google Shape;1323;gd1e87cec61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4" name="Google Shape;1324;gd1e87cec61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21117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161422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7810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347e33a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b347e33ac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b347e33ac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1983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ab8d1ca927_3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ab8d1ca927_3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88034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" name="Google Shape;1199;gd1e87cec6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0" name="Google Shape;1200;gd1e87cec6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76404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78744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8" name="Google Shape;1158;gab8d1ca927_3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9" name="Google Shape;1159;gab8d1ca927_3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30137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1e87cec6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1" name="Google Shape;1101;gd1e87cec6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2351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47575" y="3466725"/>
            <a:ext cx="404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-1867025" y="1013175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-229260" y="3396805"/>
            <a:ext cx="3675485" cy="189381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236345" y="4475012"/>
            <a:ext cx="2114446" cy="9970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400000">
            <a:off x="6110254" y="2527892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744675" y="-169359"/>
            <a:ext cx="3627772" cy="1869298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7292455" y="-348495"/>
            <a:ext cx="2087045" cy="98416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9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4"/>
          <p:cNvSpPr/>
          <p:nvPr/>
        </p:nvSpPr>
        <p:spPr>
          <a:xfrm rot="10800000">
            <a:off x="2251306" y="-128"/>
            <a:ext cx="4462873" cy="1059925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64"/>
          <p:cNvSpPr/>
          <p:nvPr/>
        </p:nvSpPr>
        <p:spPr>
          <a:xfrm rot="10799504" flipH="1">
            <a:off x="-6750" y="531"/>
            <a:ext cx="9154265" cy="81230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64"/>
          <p:cNvSpPr/>
          <p:nvPr/>
        </p:nvSpPr>
        <p:spPr>
          <a:xfrm rot="-10799504">
            <a:off x="236" y="485"/>
            <a:ext cx="9154265" cy="865690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64"/>
          <p:cNvSpPr/>
          <p:nvPr/>
        </p:nvSpPr>
        <p:spPr>
          <a:xfrm rot="-4555973" flipH="1">
            <a:off x="4908829" y="2657012"/>
            <a:ext cx="1457076" cy="4557441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64"/>
          <p:cNvSpPr/>
          <p:nvPr/>
        </p:nvSpPr>
        <p:spPr>
          <a:xfrm rot="10800000" flipH="1">
            <a:off x="1" y="4443074"/>
            <a:ext cx="9154264" cy="836745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64"/>
          <p:cNvSpPr/>
          <p:nvPr/>
        </p:nvSpPr>
        <p:spPr>
          <a:xfrm rot="10800000" flipH="1">
            <a:off x="-6750" y="4366693"/>
            <a:ext cx="9161260" cy="9175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64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64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64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64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64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64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64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0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65"/>
          <p:cNvSpPr/>
          <p:nvPr/>
        </p:nvSpPr>
        <p:spPr>
          <a:xfrm rot="10800000" flipH="1">
            <a:off x="1206036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65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65"/>
          <p:cNvSpPr/>
          <p:nvPr/>
        </p:nvSpPr>
        <p:spPr>
          <a:xfrm rot="10800000">
            <a:off x="-1374513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65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65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65"/>
          <p:cNvSpPr/>
          <p:nvPr/>
        </p:nvSpPr>
        <p:spPr>
          <a:xfrm rot="10800000" flipH="1">
            <a:off x="-77156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65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65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65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65"/>
          <p:cNvSpPr/>
          <p:nvPr/>
        </p:nvSpPr>
        <p:spPr>
          <a:xfrm rot="10800000" flipH="1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65"/>
          <p:cNvSpPr/>
          <p:nvPr/>
        </p:nvSpPr>
        <p:spPr>
          <a:xfrm rot="10800000" flipH="1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65"/>
          <p:cNvSpPr/>
          <p:nvPr/>
        </p:nvSpPr>
        <p:spPr>
          <a:xfrm rot="10800000" flipH="1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6"/>
          <p:cNvSpPr/>
          <p:nvPr/>
        </p:nvSpPr>
        <p:spPr>
          <a:xfrm rot="-5400000" flipH="1">
            <a:off x="7050252" y="2575411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66"/>
          <p:cNvSpPr/>
          <p:nvPr/>
        </p:nvSpPr>
        <p:spPr>
          <a:xfrm rot="-5399497">
            <a:off x="6325430" y="1701197"/>
            <a:ext cx="4515337" cy="1121168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66"/>
          <p:cNvSpPr/>
          <p:nvPr/>
        </p:nvSpPr>
        <p:spPr>
          <a:xfrm rot="-5400440" flipH="1">
            <a:off x="5965428" y="1974301"/>
            <a:ext cx="5161707" cy="119480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66"/>
          <p:cNvSpPr/>
          <p:nvPr/>
        </p:nvSpPr>
        <p:spPr>
          <a:xfrm rot="-5400000">
            <a:off x="-1791843" y="1811847"/>
            <a:ext cx="5127422" cy="1543736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66"/>
          <p:cNvSpPr/>
          <p:nvPr/>
        </p:nvSpPr>
        <p:spPr>
          <a:xfrm rot="-5400000">
            <a:off x="-1926425" y="1930649"/>
            <a:ext cx="5143202" cy="129035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66"/>
          <p:cNvSpPr/>
          <p:nvPr/>
        </p:nvSpPr>
        <p:spPr>
          <a:xfrm rot="-5400000" flipH="1">
            <a:off x="-1877527" y="1881640"/>
            <a:ext cx="5143337" cy="13882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66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66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66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66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66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66"/>
          <p:cNvSpPr/>
          <p:nvPr/>
        </p:nvSpPr>
        <p:spPr>
          <a:xfrm rot="10800000" flipH="1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66"/>
          <p:cNvSpPr/>
          <p:nvPr/>
        </p:nvSpPr>
        <p:spPr>
          <a:xfrm rot="10800000" flipH="1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66"/>
          <p:cNvSpPr/>
          <p:nvPr/>
        </p:nvSpPr>
        <p:spPr>
          <a:xfrm rot="10800000" flipH="1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2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7"/>
          <p:cNvSpPr/>
          <p:nvPr/>
        </p:nvSpPr>
        <p:spPr>
          <a:xfrm rot="-5911893" flipH="1">
            <a:off x="-358275" y="-757650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67"/>
          <p:cNvSpPr/>
          <p:nvPr/>
        </p:nvSpPr>
        <p:spPr>
          <a:xfrm rot="-515846" flipH="1">
            <a:off x="-1764995" y="-321140"/>
            <a:ext cx="4858752" cy="98474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67"/>
          <p:cNvSpPr/>
          <p:nvPr/>
        </p:nvSpPr>
        <p:spPr>
          <a:xfrm flipH="1">
            <a:off x="-1788061" y="-312190"/>
            <a:ext cx="4906095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67"/>
          <p:cNvSpPr/>
          <p:nvPr/>
        </p:nvSpPr>
        <p:spPr>
          <a:xfrm rot="4888107" flipH="1">
            <a:off x="1137128" y="4138487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67"/>
          <p:cNvSpPr/>
          <p:nvPr/>
        </p:nvSpPr>
        <p:spPr>
          <a:xfrm rot="-9922098" flipH="1">
            <a:off x="-1214868" y="4347472"/>
            <a:ext cx="4858620" cy="98475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67"/>
          <p:cNvSpPr/>
          <p:nvPr/>
        </p:nvSpPr>
        <p:spPr>
          <a:xfrm rot="-10346708" flipH="1">
            <a:off x="-752392" y="4478612"/>
            <a:ext cx="4905724" cy="106005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67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67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67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67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53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68"/>
          <p:cNvSpPr/>
          <p:nvPr/>
        </p:nvSpPr>
        <p:spPr>
          <a:xfrm rot="10800000">
            <a:off x="3937512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68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68"/>
          <p:cNvSpPr/>
          <p:nvPr/>
        </p:nvSpPr>
        <p:spPr>
          <a:xfrm rot="10800000" flipH="1">
            <a:off x="4720014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68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68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68"/>
          <p:cNvSpPr/>
          <p:nvPr/>
        </p:nvSpPr>
        <p:spPr>
          <a:xfrm rot="10800000">
            <a:off x="5220582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68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68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68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68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>
            <a:off x="-260192" y="328529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10800000">
            <a:off x="158481" y="442998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-332175" y="3703451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5365175" y="16661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4874550" y="-33346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10800000">
            <a:off x="6621274" y="-43579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"/>
          <p:cNvSpPr txBox="1">
            <a:spLocks noGrp="1"/>
          </p:cNvSpPr>
          <p:nvPr>
            <p:ph type="title"/>
          </p:nvPr>
        </p:nvSpPr>
        <p:spPr>
          <a:xfrm>
            <a:off x="707550" y="1922950"/>
            <a:ext cx="4860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7"/>
          <p:cNvSpPr txBox="1">
            <a:spLocks noGrp="1"/>
          </p:cNvSpPr>
          <p:nvPr>
            <p:ph type="subTitle" idx="1"/>
          </p:nvPr>
        </p:nvSpPr>
        <p:spPr>
          <a:xfrm>
            <a:off x="707650" y="2757125"/>
            <a:ext cx="4860000" cy="49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 rot="-10667561">
            <a:off x="305871" y="4396335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/>
          <p:cNvSpPr/>
          <p:nvPr/>
        </p:nvSpPr>
        <p:spPr>
          <a:xfrm rot="10800000">
            <a:off x="402459" y="4303597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/>
          <p:cNvSpPr/>
          <p:nvPr/>
        </p:nvSpPr>
        <p:spPr>
          <a:xfrm>
            <a:off x="-272112" y="4159112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/>
          <p:cNvSpPr/>
          <p:nvPr/>
        </p:nvSpPr>
        <p:spPr>
          <a:xfrm>
            <a:off x="5246676" y="482077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/>
          <p:cNvSpPr/>
          <p:nvPr/>
        </p:nvSpPr>
        <p:spPr>
          <a:xfrm>
            <a:off x="402451" y="395219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7"/>
          <p:cNvSpPr/>
          <p:nvPr/>
        </p:nvSpPr>
        <p:spPr>
          <a:xfrm>
            <a:off x="1153051" y="43906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7"/>
          <p:cNvSpPr/>
          <p:nvPr/>
        </p:nvSpPr>
        <p:spPr>
          <a:xfrm>
            <a:off x="2859751" y="47374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7"/>
          <p:cNvSpPr/>
          <p:nvPr/>
        </p:nvSpPr>
        <p:spPr>
          <a:xfrm rot="-132439" flipH="1">
            <a:off x="305871" y="-3991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7"/>
          <p:cNvSpPr/>
          <p:nvPr/>
        </p:nvSpPr>
        <p:spPr>
          <a:xfrm flipH="1">
            <a:off x="402459" y="-132676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7"/>
          <p:cNvSpPr/>
          <p:nvPr/>
        </p:nvSpPr>
        <p:spPr>
          <a:xfrm rot="10800000" flipH="1">
            <a:off x="-272112" y="-1087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7"/>
          <p:cNvSpPr/>
          <p:nvPr/>
        </p:nvSpPr>
        <p:spPr>
          <a:xfrm rot="10800000" flipH="1">
            <a:off x="402451" y="1086487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7"/>
          <p:cNvSpPr/>
          <p:nvPr/>
        </p:nvSpPr>
        <p:spPr>
          <a:xfrm rot="10800000" flipH="1">
            <a:off x="1153051" y="648062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7"/>
          <p:cNvSpPr/>
          <p:nvPr/>
        </p:nvSpPr>
        <p:spPr>
          <a:xfrm rot="10800000" flipH="1">
            <a:off x="2859751" y="301212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7"/>
          <p:cNvSpPr/>
          <p:nvPr/>
        </p:nvSpPr>
        <p:spPr>
          <a:xfrm rot="10800000" flipH="1">
            <a:off x="5246676" y="153112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2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4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6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7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8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9" hasCustomPrompt="1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 hasCustomPrompt="1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4" hasCustomPrompt="1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 hasCustomPrompt="1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0" name="Google Shape;180;p13"/>
          <p:cNvSpPr/>
          <p:nvPr/>
        </p:nvSpPr>
        <p:spPr>
          <a:xfrm rot="-5267561">
            <a:off x="-2166865" y="2462282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/>
          <p:cNvSpPr/>
          <p:nvPr/>
        </p:nvSpPr>
        <p:spPr>
          <a:xfrm rot="-5400000">
            <a:off x="-954332" y="1253578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/>
          <p:cNvSpPr/>
          <p:nvPr/>
        </p:nvSpPr>
        <p:spPr>
          <a:xfrm rot="5400000">
            <a:off x="-672825" y="41929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3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3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/>
          <p:nvPr/>
        </p:nvSpPr>
        <p:spPr>
          <a:xfrm rot="5532439">
            <a:off x="6598811" y="189753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3"/>
          <p:cNvSpPr/>
          <p:nvPr/>
        </p:nvSpPr>
        <p:spPr>
          <a:xfrm rot="5400000">
            <a:off x="7811366" y="2920743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3"/>
          <p:cNvSpPr/>
          <p:nvPr/>
        </p:nvSpPr>
        <p:spPr>
          <a:xfrm rot="-5400000">
            <a:off x="7826590" y="3732336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3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3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3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13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7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72" name="Google Shape;272;p17"/>
          <p:cNvSpPr txBox="1">
            <a:spLocks noGrp="1"/>
          </p:cNvSpPr>
          <p:nvPr>
            <p:ph type="title" idx="2" hasCustomPrompt="1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73" name="Google Shape;273;p17"/>
          <p:cNvSpPr txBox="1">
            <a:spLocks noGrp="1"/>
          </p:cNvSpPr>
          <p:nvPr>
            <p:ph type="subTitle" idx="1"/>
          </p:nvPr>
        </p:nvSpPr>
        <p:spPr>
          <a:xfrm>
            <a:off x="7100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7"/>
          <p:cNvSpPr/>
          <p:nvPr/>
        </p:nvSpPr>
        <p:spPr>
          <a:xfrm rot="10800000">
            <a:off x="3794725" y="3526224"/>
            <a:ext cx="5269500" cy="161730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17"/>
          <p:cNvSpPr/>
          <p:nvPr/>
        </p:nvSpPr>
        <p:spPr>
          <a:xfrm flipH="1">
            <a:off x="4079409" y="0"/>
            <a:ext cx="3848746" cy="1015396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17"/>
          <p:cNvSpPr/>
          <p:nvPr/>
        </p:nvSpPr>
        <p:spPr>
          <a:xfrm>
            <a:off x="4805860" y="0"/>
            <a:ext cx="5606452" cy="138838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17"/>
          <p:cNvSpPr/>
          <p:nvPr/>
        </p:nvSpPr>
        <p:spPr>
          <a:xfrm>
            <a:off x="4898284" y="3305534"/>
            <a:ext cx="4245815" cy="1838051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17"/>
          <p:cNvSpPr/>
          <p:nvPr/>
        </p:nvSpPr>
        <p:spPr>
          <a:xfrm flipH="1">
            <a:off x="5529737" y="3305400"/>
            <a:ext cx="3614274" cy="1837882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7"/>
          <p:cNvSpPr/>
          <p:nvPr/>
        </p:nvSpPr>
        <p:spPr>
          <a:xfrm flipH="1">
            <a:off x="5295901" y="0"/>
            <a:ext cx="3848110" cy="1219360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7"/>
          <p:cNvSpPr/>
          <p:nvPr/>
        </p:nvSpPr>
        <p:spPr>
          <a:xfrm rot="5400000">
            <a:off x="7269506" y="10558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7"/>
          <p:cNvSpPr/>
          <p:nvPr/>
        </p:nvSpPr>
        <p:spPr>
          <a:xfrm rot="5400000">
            <a:off x="5917319" y="9557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7"/>
          <p:cNvSpPr/>
          <p:nvPr/>
        </p:nvSpPr>
        <p:spPr>
          <a:xfrm rot="-5400000">
            <a:off x="6612681" y="903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"/>
          <p:cNvSpPr/>
          <p:nvPr/>
        </p:nvSpPr>
        <p:spPr>
          <a:xfrm rot="5400000">
            <a:off x="5261106" y="3210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7"/>
          <p:cNvSpPr/>
          <p:nvPr/>
        </p:nvSpPr>
        <p:spPr>
          <a:xfrm rot="-5400000" flipH="1">
            <a:off x="4341681" y="47533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7"/>
          <p:cNvSpPr/>
          <p:nvPr/>
        </p:nvSpPr>
        <p:spPr>
          <a:xfrm rot="5400000" flipH="1">
            <a:off x="5326056" y="43294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17"/>
          <p:cNvSpPr/>
          <p:nvPr/>
        </p:nvSpPr>
        <p:spPr>
          <a:xfrm rot="-5400000" flipH="1">
            <a:off x="7106006" y="3674706"/>
            <a:ext cx="163500" cy="16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3"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289" name="Google Shape;289;p18"/>
          <p:cNvSpPr txBox="1">
            <a:spLocks noGrp="1"/>
          </p:cNvSpPr>
          <p:nvPr>
            <p:ph type="title" idx="2" hasCustomPrompt="1"/>
          </p:nvPr>
        </p:nvSpPr>
        <p:spPr>
          <a:xfrm>
            <a:off x="884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0" name="Google Shape;290;p18"/>
          <p:cNvSpPr txBox="1">
            <a:spLocks noGrp="1"/>
          </p:cNvSpPr>
          <p:nvPr>
            <p:ph type="subTitle" idx="1"/>
          </p:nvPr>
        </p:nvSpPr>
        <p:spPr>
          <a:xfrm>
            <a:off x="1099425" y="2130913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1" name="Google Shape;291;p18"/>
          <p:cNvSpPr txBox="1">
            <a:spLocks noGrp="1"/>
          </p:cNvSpPr>
          <p:nvPr>
            <p:ph type="title" idx="3" hasCustomPrompt="1"/>
          </p:nvPr>
        </p:nvSpPr>
        <p:spPr>
          <a:xfrm>
            <a:off x="5058798" y="1499138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2" name="Google Shape;292;p18"/>
          <p:cNvSpPr txBox="1">
            <a:spLocks noGrp="1"/>
          </p:cNvSpPr>
          <p:nvPr>
            <p:ph type="subTitle" idx="4"/>
          </p:nvPr>
        </p:nvSpPr>
        <p:spPr>
          <a:xfrm>
            <a:off x="5273425" y="2130925"/>
            <a:ext cx="2771100" cy="52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3" name="Google Shape;293;p18"/>
          <p:cNvSpPr txBox="1">
            <a:spLocks noGrp="1"/>
          </p:cNvSpPr>
          <p:nvPr>
            <p:ph type="title" idx="5" hasCustomPrompt="1"/>
          </p:nvPr>
        </p:nvSpPr>
        <p:spPr>
          <a:xfrm>
            <a:off x="2971798" y="3109475"/>
            <a:ext cx="3200400" cy="61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4" name="Google Shape;294;p18"/>
          <p:cNvSpPr txBox="1">
            <a:spLocks noGrp="1"/>
          </p:cNvSpPr>
          <p:nvPr>
            <p:ph type="subTitle" idx="6"/>
          </p:nvPr>
        </p:nvSpPr>
        <p:spPr>
          <a:xfrm>
            <a:off x="3186425" y="3740725"/>
            <a:ext cx="277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400"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8"/>
          <p:cNvSpPr/>
          <p:nvPr/>
        </p:nvSpPr>
        <p:spPr>
          <a:xfrm rot="10800000" flipH="1">
            <a:off x="6626826" y="3797502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8"/>
          <p:cNvSpPr/>
          <p:nvPr/>
        </p:nvSpPr>
        <p:spPr>
          <a:xfrm rot="10800000" flipH="1">
            <a:off x="6287025" y="4590289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8"/>
          <p:cNvSpPr/>
          <p:nvPr/>
        </p:nvSpPr>
        <p:spPr>
          <a:xfrm flipH="1">
            <a:off x="6239900" y="4742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8"/>
          <p:cNvSpPr/>
          <p:nvPr/>
        </p:nvSpPr>
        <p:spPr>
          <a:xfrm flipH="1">
            <a:off x="7868588" y="44840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8"/>
          <p:cNvSpPr/>
          <p:nvPr/>
        </p:nvSpPr>
        <p:spPr>
          <a:xfrm flipH="1">
            <a:off x="7496815" y="4087142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8"/>
          <p:cNvSpPr/>
          <p:nvPr/>
        </p:nvSpPr>
        <p:spPr>
          <a:xfrm flipH="1">
            <a:off x="8130075" y="40871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8"/>
          <p:cNvSpPr/>
          <p:nvPr/>
        </p:nvSpPr>
        <p:spPr>
          <a:xfrm flipH="1">
            <a:off x="8852338" y="344478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8"/>
          <p:cNvSpPr/>
          <p:nvPr/>
        </p:nvSpPr>
        <p:spPr>
          <a:xfrm flipH="1">
            <a:off x="-249101" y="82083"/>
            <a:ext cx="2810674" cy="1198053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8"/>
          <p:cNvSpPr/>
          <p:nvPr/>
        </p:nvSpPr>
        <p:spPr>
          <a:xfrm flipH="1">
            <a:off x="40728" y="-264262"/>
            <a:ext cx="2860647" cy="751611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8"/>
          <p:cNvSpPr/>
          <p:nvPr/>
        </p:nvSpPr>
        <p:spPr>
          <a:xfrm rot="10800000" flipH="1">
            <a:off x="1156313" y="4300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8"/>
          <p:cNvSpPr/>
          <p:nvPr/>
        </p:nvSpPr>
        <p:spPr>
          <a:xfrm rot="10800000" flipH="1">
            <a:off x="-299025" y="-63514"/>
            <a:ext cx="1990610" cy="1054010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8"/>
          <p:cNvSpPr/>
          <p:nvPr/>
        </p:nvSpPr>
        <p:spPr>
          <a:xfrm rot="10800000" flipH="1">
            <a:off x="959925" y="89178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8"/>
          <p:cNvSpPr/>
          <p:nvPr/>
        </p:nvSpPr>
        <p:spPr>
          <a:xfrm flipH="1">
            <a:off x="2802975" y="2321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8"/>
          <p:cNvSpPr/>
          <p:nvPr/>
        </p:nvSpPr>
        <p:spPr>
          <a:xfrm rot="10800000" flipH="1">
            <a:off x="172563" y="14693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5"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0" name="Google Shape;340;p21"/>
          <p:cNvSpPr/>
          <p:nvPr/>
        </p:nvSpPr>
        <p:spPr>
          <a:xfrm rot="1518785">
            <a:off x="6954573" y="116866"/>
            <a:ext cx="2228124" cy="918929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1"/>
          <p:cNvSpPr/>
          <p:nvPr/>
        </p:nvSpPr>
        <p:spPr>
          <a:xfrm rot="1519228">
            <a:off x="6010314" y="-585860"/>
            <a:ext cx="3782980" cy="1428824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1"/>
          <p:cNvSpPr/>
          <p:nvPr/>
        </p:nvSpPr>
        <p:spPr>
          <a:xfrm rot="1518617" flipH="1">
            <a:off x="6004813" y="-503115"/>
            <a:ext cx="4264746" cy="1843807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1"/>
          <p:cNvSpPr/>
          <p:nvPr/>
        </p:nvSpPr>
        <p:spPr>
          <a:xfrm rot="-5400000">
            <a:off x="6589131" y="1652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21"/>
          <p:cNvSpPr/>
          <p:nvPr/>
        </p:nvSpPr>
        <p:spPr>
          <a:xfrm rot="-5400000">
            <a:off x="8006419" y="33009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5" name="Google Shape;345;p21"/>
          <p:cNvSpPr/>
          <p:nvPr/>
        </p:nvSpPr>
        <p:spPr>
          <a:xfrm rot="5400000">
            <a:off x="7311056" y="3827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6" name="Google Shape;346;p21"/>
          <p:cNvSpPr/>
          <p:nvPr/>
        </p:nvSpPr>
        <p:spPr>
          <a:xfrm rot="-5400000">
            <a:off x="8597531" y="900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16"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2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49" name="Google Shape;349;p22"/>
          <p:cNvSpPr/>
          <p:nvPr/>
        </p:nvSpPr>
        <p:spPr>
          <a:xfrm>
            <a:off x="59995" y="104"/>
            <a:ext cx="3198939" cy="981751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22"/>
          <p:cNvSpPr/>
          <p:nvPr/>
        </p:nvSpPr>
        <p:spPr>
          <a:xfrm rot="10800000">
            <a:off x="11674" y="-160"/>
            <a:ext cx="2577485" cy="1116125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2"/>
          <p:cNvSpPr/>
          <p:nvPr/>
        </p:nvSpPr>
        <p:spPr>
          <a:xfrm rot="10800000" flipH="1">
            <a:off x="11556" y="278"/>
            <a:ext cx="2193727" cy="1115769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2"/>
          <p:cNvSpPr/>
          <p:nvPr/>
        </p:nvSpPr>
        <p:spPr>
          <a:xfrm rot="5400000" flipH="1">
            <a:off x="3258931" y="1997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2"/>
          <p:cNvSpPr/>
          <p:nvPr/>
        </p:nvSpPr>
        <p:spPr>
          <a:xfrm rot="5400000" flipH="1">
            <a:off x="1272669" y="4446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2"/>
          <p:cNvSpPr/>
          <p:nvPr/>
        </p:nvSpPr>
        <p:spPr>
          <a:xfrm rot="5400000" flipH="1">
            <a:off x="376506" y="1358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CUSTOM_30"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8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399" name="Google Shape;399;p28"/>
          <p:cNvSpPr/>
          <p:nvPr/>
        </p:nvSpPr>
        <p:spPr>
          <a:xfrm flipH="1">
            <a:off x="6742285" y="4150269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8"/>
          <p:cNvSpPr/>
          <p:nvPr/>
        </p:nvSpPr>
        <p:spPr>
          <a:xfrm rot="-1432117">
            <a:off x="6298030" y="4370786"/>
            <a:ext cx="3153951" cy="112115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8"/>
          <p:cNvSpPr/>
          <p:nvPr/>
        </p:nvSpPr>
        <p:spPr>
          <a:xfrm rot="-855778" flipH="1">
            <a:off x="6382945" y="4253784"/>
            <a:ext cx="3605366" cy="1194753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2" name="Google Shape;402;p28"/>
          <p:cNvSpPr/>
          <p:nvPr/>
        </p:nvSpPr>
        <p:spPr>
          <a:xfrm rot="3639566">
            <a:off x="8848749" y="3810222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28"/>
          <p:cNvSpPr/>
          <p:nvPr/>
        </p:nvSpPr>
        <p:spPr>
          <a:xfrm rot="3637394">
            <a:off x="7609045" y="4405221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28"/>
          <p:cNvSpPr/>
          <p:nvPr/>
        </p:nvSpPr>
        <p:spPr>
          <a:xfrm rot="-7162606">
            <a:off x="8189482" y="4018840"/>
            <a:ext cx="98461" cy="9872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8"/>
          <p:cNvSpPr/>
          <p:nvPr/>
        </p:nvSpPr>
        <p:spPr>
          <a:xfrm rot="3639566">
            <a:off x="6737804" y="4153075"/>
            <a:ext cx="163469" cy="163469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9" r:id="rId4"/>
    <p:sldLayoutId id="2147483663" r:id="rId5"/>
    <p:sldLayoutId id="2147483664" r:id="rId6"/>
    <p:sldLayoutId id="2147483667" r:id="rId7"/>
    <p:sldLayoutId id="2147483668" r:id="rId8"/>
    <p:sldLayoutId id="2147483674" r:id="rId9"/>
    <p:sldLayoutId id="2147483710" r:id="rId10"/>
    <p:sldLayoutId id="2147483711" r:id="rId11"/>
    <p:sldLayoutId id="2147483712" r:id="rId12"/>
    <p:sldLayoutId id="2147483713" r:id="rId13"/>
    <p:sldLayoutId id="214748371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Guitar Hero with Gesture Detection</a:t>
            </a:r>
            <a:endParaRPr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9DD75-CC67-52F0-40A5-6666E67B948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1" name="Google Shape;1221;p90"/>
          <p:cNvSpPr txBox="1">
            <a:spLocks noGrp="1"/>
          </p:cNvSpPr>
          <p:nvPr>
            <p:ph type="title"/>
          </p:nvPr>
        </p:nvSpPr>
        <p:spPr>
          <a:xfrm>
            <a:off x="0" y="363275"/>
            <a:ext cx="535017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pt-BR" dirty="0" err="1"/>
              <a:t>Electrodes</a:t>
            </a:r>
            <a:r>
              <a:rPr lang="en" dirty="0"/>
              <a:t> </a:t>
            </a:r>
            <a:br>
              <a:rPr lang="en" dirty="0"/>
            </a:br>
            <a:r>
              <a:rPr lang="en" dirty="0"/>
              <a:t>placement</a:t>
            </a:r>
            <a:endParaRPr dirty="0"/>
          </a:p>
        </p:txBody>
      </p:sp>
      <p:pic>
        <p:nvPicPr>
          <p:cNvPr id="3" name="Picture 2" descr="A picture containing indoor, person, game, wall&#10;&#10;Description automatically generated">
            <a:extLst>
              <a:ext uri="{FF2B5EF4-FFF2-40B4-BE49-F238E27FC236}">
                <a16:creationId xmlns:a16="http://schemas.microsoft.com/office/drawing/2014/main" id="{95BBF783-90BD-04D5-1B3A-038844AC89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375" y="0"/>
            <a:ext cx="3857625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027096A-177C-91EC-B65B-2A8F947AD4D2}"/>
              </a:ext>
            </a:extLst>
          </p:cNvPr>
          <p:cNvSpPr txBox="1"/>
          <p:nvPr/>
        </p:nvSpPr>
        <p:spPr>
          <a:xfrm>
            <a:off x="389085" y="1866756"/>
            <a:ext cx="4572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During the lab sessions, we collected the necessary data to run the predictive model of the gestures.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The positions chosen for the detection of gestures can be seen in the figure on the right side.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dirty="0">
              <a:solidFill>
                <a:schemeClr val="dk2"/>
              </a:solidFill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Finally, we select 4 gestures that are distinctly between each other to control the game.</a:t>
            </a:r>
          </a:p>
        </p:txBody>
      </p:sp>
    </p:spTree>
    <p:extLst>
      <p:ext uri="{BB962C8B-B14F-4D97-AF65-F5344CB8AC3E}">
        <p14:creationId xmlns:p14="http://schemas.microsoft.com/office/powerpoint/2010/main" val="3935134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, microscope&#10;&#10;Description automatically generated">
            <a:extLst>
              <a:ext uri="{FF2B5EF4-FFF2-40B4-BE49-F238E27FC236}">
                <a16:creationId xmlns:a16="http://schemas.microsoft.com/office/drawing/2014/main" id="{BE248603-86E2-B94E-2F24-42EE88AA0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15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10000" y="2261337"/>
            <a:ext cx="5319000" cy="16408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Gesture Detection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901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97"/>
          <p:cNvSpPr txBox="1">
            <a:spLocks noGrp="1"/>
          </p:cNvSpPr>
          <p:nvPr>
            <p:ph type="title"/>
          </p:nvPr>
        </p:nvSpPr>
        <p:spPr>
          <a:xfrm>
            <a:off x="540000" y="117050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osefin Sans"/>
                <a:ea typeface="Josefin Sans"/>
                <a:cs typeface="Josefin Sans"/>
                <a:sym typeface="Josefin Sans"/>
              </a:rPr>
              <a:t>Software workflow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3834AF31-6CFA-EF74-BEF3-FAA3B73257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0205" y="1053025"/>
            <a:ext cx="4753795" cy="40904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E5B998-CC23-CBCC-112C-9C502546DE00}"/>
              </a:ext>
            </a:extLst>
          </p:cNvPr>
          <p:cNvSpPr txBox="1"/>
          <p:nvPr/>
        </p:nvSpPr>
        <p:spPr>
          <a:xfrm>
            <a:off x="1" y="1053025"/>
            <a:ext cx="4306186" cy="37548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We segmented the data we collected to extract relevant information about how each gesture is characterized using brush data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dirty="0">
                <a:solidFill>
                  <a:schemeClr val="dk2"/>
                </a:solidFill>
              </a:rPr>
              <a:t>W</a:t>
            </a:r>
            <a:r>
              <a:rPr lang="en-US" sz="1400" dirty="0">
                <a:solidFill>
                  <a:schemeClr val="dk2"/>
                </a:solidFill>
              </a:rPr>
              <a:t>e then separated it into segments of 200 </a:t>
            </a:r>
            <a:r>
              <a:rPr lang="en-US" sz="1400" dirty="0" err="1">
                <a:solidFill>
                  <a:schemeClr val="dk2"/>
                </a:solidFill>
              </a:rPr>
              <a:t>ms.</a:t>
            </a:r>
            <a:endParaRPr lang="en-US" sz="1400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endParaRPr lang="en-US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We used time domain features to train the model.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Selection of the best model</a:t>
            </a:r>
            <a:r>
              <a:rPr lang="en-US" dirty="0">
                <a:solidFill>
                  <a:schemeClr val="dk2"/>
                </a:solidFill>
              </a:rPr>
              <a:t> that was trained (ANN, Naïve Bayes).</a:t>
            </a:r>
          </a:p>
          <a:p>
            <a:pPr marL="342900" indent="-342900" algn="just">
              <a:buFont typeface="+mj-lt"/>
              <a:buAutoNum type="arabicPeriod"/>
            </a:pPr>
            <a:endParaRPr lang="en-US" sz="1400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dirty="0">
                <a:solidFill>
                  <a:schemeClr val="dk2"/>
                </a:solidFill>
              </a:rPr>
              <a:t>Usage of the best classifier in real time acquisition.</a:t>
            </a:r>
          </a:p>
          <a:p>
            <a:pPr marL="342900" indent="-342900" algn="just">
              <a:buFont typeface="+mj-lt"/>
              <a:buAutoNum type="arabicPeriod"/>
            </a:pPr>
            <a:endParaRPr lang="en-US" sz="1400" dirty="0">
              <a:solidFill>
                <a:schemeClr val="dk2"/>
              </a:solidFill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dirty="0">
                <a:solidFill>
                  <a:schemeClr val="dk2"/>
                </a:solidFill>
              </a:rPr>
              <a:t>Control of the game based on the prediction of the model</a:t>
            </a:r>
            <a:endParaRPr lang="en-US" sz="14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4755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97"/>
          <p:cNvSpPr txBox="1">
            <a:spLocks noGrp="1"/>
          </p:cNvSpPr>
          <p:nvPr>
            <p:ph type="title"/>
          </p:nvPr>
        </p:nvSpPr>
        <p:spPr>
          <a:xfrm>
            <a:off x="540000" y="117050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osefin Sans"/>
                <a:ea typeface="Josefin Sans"/>
                <a:cs typeface="Josefin Sans"/>
                <a:sym typeface="Josefin Sans"/>
              </a:rPr>
              <a:t>Feature extraction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58533C8B-C502-8126-03A9-7B51123615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78463847"/>
                  </p:ext>
                </p:extLst>
              </p:nvPr>
            </p:nvGraphicFramePr>
            <p:xfrm>
              <a:off x="2901244" y="689750"/>
              <a:ext cx="6242756" cy="3673541"/>
            </p:xfrm>
            <a:graphic>
              <a:graphicData uri="http://schemas.openxmlformats.org/drawingml/2006/table">
                <a:tbl>
                  <a:tblPr firstRow="1" bandRow="1">
                    <a:tableStyleId>{6887385F-F58D-43BB-B33E-BE62D11674FA}</a:tableStyleId>
                  </a:tblPr>
                  <a:tblGrid>
                    <a:gridCol w="3121378">
                      <a:extLst>
                        <a:ext uri="{9D8B030D-6E8A-4147-A177-3AD203B41FA5}">
                          <a16:colId xmlns:a16="http://schemas.microsoft.com/office/drawing/2014/main" val="1634584379"/>
                        </a:ext>
                      </a:extLst>
                    </a:gridCol>
                    <a:gridCol w="3121378">
                      <a:extLst>
                        <a:ext uri="{9D8B030D-6E8A-4147-A177-3AD203B41FA5}">
                          <a16:colId xmlns:a16="http://schemas.microsoft.com/office/drawing/2014/main" val="375516340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Time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domain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features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Formula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4336950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Root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Mean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Square (RMS)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ad>
                                  <m:radPr>
                                    <m:degHide m:val="on"/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radPr>
                                  <m:deg/>
                                  <m:e>
                                    <m:f>
                                      <m:f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fPr>
                                      <m:num>
                                        <m:nary>
                                          <m:naryPr>
                                            <m:chr m:val="∑"/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naryPr>
                                          <m:sub>
                                            <m:r>
                                              <m:rPr>
                                                <m:brk m:alnAt="23"/>
                                              </m:r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  <m:sup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𝑛</m:t>
                                            </m:r>
                                          </m:sup>
                                          <m:e>
                                            <m:sSubSup>
                                              <m:sSubSupPr>
                                                <m:ctrlPr>
                                                  <a:rPr lang="pt-B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</m:ctrlPr>
                                              </m:sSubSupPr>
                                              <m:e>
                                                <m:r>
                                                  <a:rPr lang="pt-B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𝑥</m:t>
                                                </m:r>
                                              </m:e>
                                              <m:sub>
                                                <m:r>
                                                  <a:rPr lang="pt-B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𝑖</m:t>
                                                </m:r>
                                              </m:sub>
                                              <m:sup>
                                                <m:r>
                                                  <a:rPr lang="pt-BR" b="0" i="1" smtClean="0">
                                                    <a:solidFill>
                                                      <a:schemeClr val="tx1"/>
                                                    </a:solidFill>
                                                    <a:latin typeface="Cambria Math" panose="02040503050406030204" pitchFamily="18" charset="0"/>
                                                  </a:rPr>
                                                  <m:t>2</m:t>
                                                </m:r>
                                              </m:sup>
                                            </m:sSubSup>
                                          </m:e>
                                        </m:nary>
                                      </m:num>
                                      <m:den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𝑁</m:t>
                                        </m:r>
                                      </m:den>
                                    </m:f>
                                  </m:e>
                                </m:rad>
                              </m:oMath>
                            </m:oMathPara>
                          </a14:m>
                          <a:endParaRPr lang="pt-BR" b="0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469628295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Mean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Absolute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Value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(MAV)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f>
                                  <m:fPr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nary>
                                      <m:naryPr>
                                        <m:chr m:val="∑"/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naryPr>
                                      <m:sub>
                                        <m:r>
                                          <m:rPr>
                                            <m:brk m:alnAt="23"/>
                                          </m:r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  <m:sup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𝑛</m:t>
                                        </m:r>
                                      </m:sup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|</m:t>
                                        </m:r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|</m:t>
                                        </m:r>
                                      </m:e>
                                    </m:nary>
                                  </m:num>
                                  <m:den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424483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Slop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Sign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Change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(SSC)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=2</m:t>
                                    </m:r>
                                  </m:sub>
                                  <m:sup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  <m:e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∗</m:t>
                                    </m:r>
                                    <m:d>
                                      <m:d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−</m:t>
                                        </m:r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+1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nary>
                              </m:oMath>
                            </m:oMathPara>
                          </a14:m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62504893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Zero crossing (ZC)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=2</m:t>
                                    </m:r>
                                  </m:sub>
                                  <m:sup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  <m:e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𝑠𝑖𝑔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d>
                                      <m:d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dPr>
                                      <m:e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</m:sub>
                                        </m:s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∗</m:t>
                                        </m:r>
                                        <m:sSub>
                                          <m:sSubPr>
                                            <m:ctrlP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𝑥</m:t>
                                            </m:r>
                                          </m:e>
                                          <m:sub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𝑖</m:t>
                                            </m:r>
                                            <m:r>
                                              <a:rPr lang="pt-BR" b="0" i="1" smtClean="0">
                                                <a:solidFill>
                                                  <a:schemeClr val="tx1"/>
                                                </a:solidFill>
                                                <a:latin typeface="Cambria Math" panose="02040503050406030204" pitchFamily="18" charset="0"/>
                                              </a:rPr>
                                              <m:t>−1</m:t>
                                            </m:r>
                                          </m:sub>
                                        </m:sSub>
                                      </m:e>
                                    </m:d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∩|</m:t>
                                    </m:r>
                                    <m:sSub>
                                      <m:sSub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≥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𝑡h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)</m:t>
                                    </m:r>
                                  </m:e>
                                </m:nary>
                              </m:oMath>
                            </m:oMathPara>
                          </a14:m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4069311004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Waveform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length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(WL) 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nary>
                                  <m:naryPr>
                                    <m:chr m:val="∑"/>
                                    <m:ctrl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naryPr>
                                  <m:sub>
                                    <m:r>
                                      <m:rPr>
                                        <m:brk m:alnAt="23"/>
                                      </m:rP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  <m:sup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𝑛</m:t>
                                    </m:r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−1</m:t>
                                    </m:r>
                                  </m:sup>
                                  <m:e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  <m:sSub>
                                      <m:sSub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+1</m:t>
                                        </m:r>
                                      </m:sub>
                                    </m:sSub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sSub>
                                      <m:sSubPr>
                                        <m:ctrlP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lang="pt-BR" b="0" i="1" smtClean="0">
                                            <a:solidFill>
                                              <a:schemeClr val="tx1"/>
                                            </a:solidFill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pt-BR" b="0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|</m:t>
                                    </m:r>
                                  </m:e>
                                </m:nary>
                              </m:oMath>
                            </m:oMathPara>
                          </a14:m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660256998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4" name="Table 3">
                <a:extLst>
                  <a:ext uri="{FF2B5EF4-FFF2-40B4-BE49-F238E27FC236}">
                    <a16:creationId xmlns:a16="http://schemas.microsoft.com/office/drawing/2014/main" id="{58533C8B-C502-8126-03A9-7B511236154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778463847"/>
                  </p:ext>
                </p:extLst>
              </p:nvPr>
            </p:nvGraphicFramePr>
            <p:xfrm>
              <a:off x="2901244" y="689750"/>
              <a:ext cx="6242756" cy="3673541"/>
            </p:xfrm>
            <a:graphic>
              <a:graphicData uri="http://schemas.openxmlformats.org/drawingml/2006/table">
                <a:tbl>
                  <a:tblPr firstRow="1" bandRow="1">
                    <a:tableStyleId>{6887385F-F58D-43BB-B33E-BE62D11674FA}</a:tableStyleId>
                  </a:tblPr>
                  <a:tblGrid>
                    <a:gridCol w="3121378">
                      <a:extLst>
                        <a:ext uri="{9D8B030D-6E8A-4147-A177-3AD203B41FA5}">
                          <a16:colId xmlns:a16="http://schemas.microsoft.com/office/drawing/2014/main" val="1634584379"/>
                        </a:ext>
                      </a:extLst>
                    </a:gridCol>
                    <a:gridCol w="3121378">
                      <a:extLst>
                        <a:ext uri="{9D8B030D-6E8A-4147-A177-3AD203B41FA5}">
                          <a16:colId xmlns:a16="http://schemas.microsoft.com/office/drawing/2014/main" val="375516340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Time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domain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features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Formula</a:t>
                          </a:r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343369502"/>
                      </a:ext>
                    </a:extLst>
                  </a:tr>
                  <a:tr h="721805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Root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Mean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Square (RMS)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53390" r="-391" b="-36101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469628295"/>
                      </a:ext>
                    </a:extLst>
                  </a:tr>
                  <a:tr h="508445">
                    <a:tc>
                      <a:txBody>
                        <a:bodyPr/>
                        <a:lstStyle/>
                        <a:p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Mean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Absolute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Value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(MAV)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215476" r="-391" b="-407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42448304"/>
                      </a:ext>
                    </a:extLst>
                  </a:tr>
                  <a:tr h="690817">
                    <a:tc>
                      <a:txBody>
                        <a:bodyPr/>
                        <a:lstStyle/>
                        <a:p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Slop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Sign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</a:t>
                          </a:r>
                          <a:r>
                            <a:rPr lang="pt-BR" dirty="0" err="1">
                              <a:solidFill>
                                <a:schemeClr val="tx1"/>
                              </a:solidFill>
                            </a:rPr>
                            <a:t>Change</a:t>
                          </a:r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 (SSC)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234513" r="-391" b="-20265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25048934"/>
                      </a:ext>
                    </a:extLst>
                  </a:tr>
                  <a:tr h="690817">
                    <a:tc>
                      <a:txBody>
                        <a:bodyPr/>
                        <a:lstStyle/>
                        <a:p>
                          <a:r>
                            <a:rPr lang="pt-BR" dirty="0">
                              <a:solidFill>
                                <a:schemeClr val="tx1"/>
                              </a:solidFill>
                            </a:rPr>
                            <a:t>Zero crossing (ZC)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331579" r="-391" b="-10087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069311004"/>
                      </a:ext>
                    </a:extLst>
                  </a:tr>
                  <a:tr h="690817">
                    <a:tc>
                      <a:txBody>
                        <a:bodyPr/>
                        <a:lstStyle/>
                        <a:p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Waveform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</a:t>
                          </a:r>
                          <a:r>
                            <a:rPr lang="pt-BR" sz="1400" b="0" i="0" u="none" strike="noStrike" cap="none" dirty="0" err="1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length</a:t>
                          </a:r>
                          <a:r>
                            <a:rPr lang="pt-BR" sz="1400" b="0" i="0" u="none" strike="noStrike" cap="none" dirty="0">
                              <a:solidFill>
                                <a:schemeClr val="tx1"/>
                              </a:solidFill>
                              <a:effectLst/>
                              <a:latin typeface="Arial"/>
                              <a:ea typeface="Arial"/>
                              <a:cs typeface="Arial"/>
                              <a:sym typeface="Arial"/>
                            </a:rPr>
                            <a:t> (WL) </a:t>
                          </a:r>
                          <a:endParaRPr lang="pt-BR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>
                        <a:blipFill>
                          <a:blip r:embed="rId3"/>
                          <a:stretch>
                            <a:fillRect l="-100195" t="-435398" r="-391" b="-177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660256998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7A7C685B-FCC2-9405-E548-559114AB11E2}"/>
              </a:ext>
            </a:extLst>
          </p:cNvPr>
          <p:cNvSpPr txBox="1"/>
          <p:nvPr/>
        </p:nvSpPr>
        <p:spPr>
          <a:xfrm>
            <a:off x="138290" y="780209"/>
            <a:ext cx="239042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2"/>
                </a:solidFill>
              </a:rPr>
              <a:t>TD features are easy to extract as they do not require additional transformations on the data.</a:t>
            </a:r>
            <a:endParaRPr lang="en-US" sz="1400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8272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p97"/>
          <p:cNvSpPr txBox="1">
            <a:spLocks noGrp="1"/>
          </p:cNvSpPr>
          <p:nvPr>
            <p:ph type="title"/>
          </p:nvPr>
        </p:nvSpPr>
        <p:spPr>
          <a:xfrm>
            <a:off x="540000" y="117050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Josefin Sans"/>
                <a:ea typeface="Josefin Sans"/>
                <a:cs typeface="Josefin Sans"/>
                <a:sym typeface="Josefin Sans"/>
              </a:rPr>
              <a:t>Machine learning algorithms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F9C283A-00D5-7459-F1AC-BDF1BFB938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739"/>
          <a:stretch/>
        </p:blipFill>
        <p:spPr>
          <a:xfrm>
            <a:off x="5091289" y="2724588"/>
            <a:ext cx="4052711" cy="24189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414C4E7-2557-1889-AB00-AA3DB323AF4B}"/>
              </a:ext>
            </a:extLst>
          </p:cNvPr>
          <p:cNvSpPr txBox="1"/>
          <p:nvPr/>
        </p:nvSpPr>
        <p:spPr>
          <a:xfrm>
            <a:off x="307623" y="889379"/>
            <a:ext cx="504048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Naïve Bayes -  applying Bayes’ theorem with the assumption</a:t>
            </a:r>
            <a:r>
              <a:rPr lang="en-US" dirty="0">
                <a:solidFill>
                  <a:schemeClr val="dk2"/>
                </a:solidFill>
              </a:rPr>
              <a:t> </a:t>
            </a:r>
            <a:r>
              <a:rPr lang="en-US" sz="1400" dirty="0">
                <a:solidFill>
                  <a:schemeClr val="dk2"/>
                </a:solidFill>
              </a:rPr>
              <a:t>of conditional independence between every pair of features.</a:t>
            </a:r>
            <a:br>
              <a:rPr lang="en-US" sz="1400" dirty="0">
                <a:solidFill>
                  <a:schemeClr val="dk2"/>
                </a:solidFill>
              </a:rPr>
            </a:br>
            <a:endParaRPr lang="en-US" sz="1400" dirty="0">
              <a:solidFill>
                <a:schemeClr val="dk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dk2"/>
                </a:solidFill>
              </a:rPr>
              <a:t>SVM - finds a hyperplane in an N-dimensional space that distinctly classifies the data points.</a:t>
            </a:r>
            <a:br>
              <a:rPr lang="en-US" sz="1400" dirty="0">
                <a:solidFill>
                  <a:schemeClr val="dk2"/>
                </a:solidFill>
              </a:rPr>
            </a:br>
            <a:endParaRPr lang="en-US" sz="1400" dirty="0">
              <a:solidFill>
                <a:schemeClr val="dk2"/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dirty="0">
                <a:solidFill>
                  <a:schemeClr val="dk2"/>
                </a:solidFill>
              </a:rPr>
              <a:t>Artificial Neural Network (ANN) -  mimickers the way that biological neurons signal to one another.</a:t>
            </a:r>
            <a:endParaRPr lang="en-US" sz="1400" dirty="0">
              <a:solidFill>
                <a:schemeClr val="dk2"/>
              </a:solidFill>
            </a:endParaRPr>
          </a:p>
        </p:txBody>
      </p:sp>
      <p:graphicFrame>
        <p:nvGraphicFramePr>
          <p:cNvPr id="8" name="Table 9">
            <a:extLst>
              <a:ext uri="{FF2B5EF4-FFF2-40B4-BE49-F238E27FC236}">
                <a16:creationId xmlns:a16="http://schemas.microsoft.com/office/drawing/2014/main" id="{1BD76251-644A-7549-A7CF-07703694A2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1291178"/>
              </p:ext>
            </p:extLst>
          </p:nvPr>
        </p:nvGraphicFramePr>
        <p:xfrm>
          <a:off x="158044" y="3101342"/>
          <a:ext cx="4662312" cy="1483360"/>
        </p:xfrm>
        <a:graphic>
          <a:graphicData uri="http://schemas.openxmlformats.org/drawingml/2006/table">
            <a:tbl>
              <a:tblPr firstRow="1" bandRow="1">
                <a:tableStyleId>{6887385F-F58D-43BB-B33E-BE62D11674FA}</a:tableStyleId>
              </a:tblPr>
              <a:tblGrid>
                <a:gridCol w="2331156">
                  <a:extLst>
                    <a:ext uri="{9D8B030D-6E8A-4147-A177-3AD203B41FA5}">
                      <a16:colId xmlns:a16="http://schemas.microsoft.com/office/drawing/2014/main" val="2670925500"/>
                    </a:ext>
                  </a:extLst>
                </a:gridCol>
                <a:gridCol w="2331156">
                  <a:extLst>
                    <a:ext uri="{9D8B030D-6E8A-4147-A177-3AD203B41FA5}">
                      <a16:colId xmlns:a16="http://schemas.microsoft.com/office/drawing/2014/main" val="343869255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 err="1">
                          <a:solidFill>
                            <a:schemeClr val="bg2"/>
                          </a:solidFill>
                        </a:rPr>
                        <a:t>Accuracy</a:t>
                      </a:r>
                      <a:endParaRPr lang="pt-BR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68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89%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0147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ANN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70%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648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dirty="0" err="1">
                          <a:solidFill>
                            <a:schemeClr val="bg2"/>
                          </a:solidFill>
                        </a:rPr>
                        <a:t>Naive</a:t>
                      </a:r>
                      <a:r>
                        <a:rPr lang="pt-BR" dirty="0">
                          <a:solidFill>
                            <a:schemeClr val="bg2"/>
                          </a:solidFill>
                        </a:rPr>
                        <a:t> </a:t>
                      </a:r>
                      <a:r>
                        <a:rPr lang="pt-BR" dirty="0" err="1">
                          <a:solidFill>
                            <a:schemeClr val="bg2"/>
                          </a:solidFill>
                        </a:rPr>
                        <a:t>Bayes</a:t>
                      </a:r>
                      <a:endParaRPr lang="pt-BR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>
                          <a:solidFill>
                            <a:schemeClr val="bg2"/>
                          </a:solidFill>
                        </a:rPr>
                        <a:t>55%</a:t>
                      </a:r>
                      <a:endParaRPr lang="pt-BR" dirty="0">
                        <a:solidFill>
                          <a:schemeClr val="bg2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54694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267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09999" y="2261337"/>
            <a:ext cx="5600489" cy="164081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Demonstration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47144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86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CC4F0F-60FE-4BAF-1CCC-9C12129C5F20}"/>
              </a:ext>
            </a:extLst>
          </p:cNvPr>
          <p:cNvSpPr txBox="1"/>
          <p:nvPr/>
        </p:nvSpPr>
        <p:spPr>
          <a:xfrm>
            <a:off x="626533" y="1211112"/>
            <a:ext cx="830297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In this work, the viability of using EMG sensors as controls for games, among other types of applications, was shown.</a:t>
            </a:r>
            <a:b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</a:br>
            <a:endParaRPr lang="en-US" sz="2000" dirty="0"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algn="just"/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The prediction system still has a lot of room for improvement: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Exploring other classification techniques.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Increasing the number of features extracted from the signal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</a:rPr>
              <a:t>I</a:t>
            </a:r>
            <a:r>
              <a:rPr lang="en-US" sz="200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ncreasing the training dataset.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/>
                </a:solidFill>
                <a:latin typeface="Arial" panose="020B0604020202020204" pitchFamily="34" charset="0"/>
              </a:rPr>
              <a:t>Increasing the number of channels</a:t>
            </a:r>
            <a:endParaRPr lang="en-US" sz="2000" dirty="0"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  <a:p>
            <a:pPr algn="just"/>
            <a:endParaRPr lang="en-US" sz="2000" dirty="0">
              <a:solidFill>
                <a:schemeClr val="bg2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571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80"/>
          <p:cNvSpPr txBox="1">
            <a:spLocks noGrp="1"/>
          </p:cNvSpPr>
          <p:nvPr>
            <p:ph type="title"/>
          </p:nvPr>
        </p:nvSpPr>
        <p:spPr>
          <a:xfrm>
            <a:off x="1912474" y="2261338"/>
            <a:ext cx="5662369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for your attention</a:t>
            </a:r>
            <a:endParaRPr dirty="0"/>
          </a:p>
        </p:txBody>
      </p:sp>
      <p:sp>
        <p:nvSpPr>
          <p:cNvPr id="1098" name="Google Shape;1098;p80"/>
          <p:cNvSpPr txBox="1">
            <a:spLocks noGrp="1"/>
          </p:cNvSpPr>
          <p:nvPr>
            <p:ph type="subTitle" idx="1"/>
          </p:nvPr>
        </p:nvSpPr>
        <p:spPr>
          <a:xfrm>
            <a:off x="2815350" y="3575468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Any questions?</a:t>
            </a:r>
            <a:endParaRPr dirty="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76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047" name="Google Shape;1047;p76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048" name="Google Shape;1048;p76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</a:t>
            </a:r>
            <a:endParaRPr dirty="0"/>
          </a:p>
        </p:txBody>
      </p:sp>
      <p:sp>
        <p:nvSpPr>
          <p:cNvPr id="1051" name="Google Shape;1051;p76"/>
          <p:cNvSpPr txBox="1">
            <a:spLocks noGrp="1"/>
          </p:cNvSpPr>
          <p:nvPr>
            <p:ph type="subTitle" idx="5"/>
          </p:nvPr>
        </p:nvSpPr>
        <p:spPr>
          <a:xfrm>
            <a:off x="4379588" y="308292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Gesture Detection</a:t>
            </a:r>
            <a:endParaRPr dirty="0"/>
          </a:p>
        </p:txBody>
      </p:sp>
      <p:sp>
        <p:nvSpPr>
          <p:cNvPr id="1053" name="Google Shape;1053;p76"/>
          <p:cNvSpPr txBox="1">
            <a:spLocks noGrp="1"/>
          </p:cNvSpPr>
          <p:nvPr>
            <p:ph type="subTitle" idx="7"/>
          </p:nvPr>
        </p:nvSpPr>
        <p:spPr>
          <a:xfrm>
            <a:off x="934238" y="308292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Acquisition</a:t>
            </a:r>
            <a:endParaRPr dirty="0"/>
          </a:p>
        </p:txBody>
      </p:sp>
      <p:sp>
        <p:nvSpPr>
          <p:cNvPr id="1055" name="Google Shape;1055;p76"/>
          <p:cNvSpPr txBox="1">
            <a:spLocks noGrp="1"/>
          </p:cNvSpPr>
          <p:nvPr>
            <p:ph type="title" idx="9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56" name="Google Shape;1056;p76"/>
          <p:cNvSpPr txBox="1">
            <a:spLocks noGrp="1"/>
          </p:cNvSpPr>
          <p:nvPr>
            <p:ph type="title" idx="13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57" name="Google Shape;1057;p76"/>
          <p:cNvSpPr txBox="1">
            <a:spLocks noGrp="1"/>
          </p:cNvSpPr>
          <p:nvPr>
            <p:ph type="title" idx="14"/>
          </p:nvPr>
        </p:nvSpPr>
        <p:spPr>
          <a:xfrm>
            <a:off x="2259638" y="24036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058" name="Google Shape;1058;p76"/>
          <p:cNvSpPr txBox="1">
            <a:spLocks noGrp="1"/>
          </p:cNvSpPr>
          <p:nvPr>
            <p:ph type="title" idx="15"/>
          </p:nvPr>
        </p:nvSpPr>
        <p:spPr>
          <a:xfrm>
            <a:off x="5845162" y="24036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0" name="Google Shape;1051;p76">
            <a:extLst>
              <a:ext uri="{FF2B5EF4-FFF2-40B4-BE49-F238E27FC236}">
                <a16:creationId xmlns:a16="http://schemas.microsoft.com/office/drawing/2014/main" id="{73B9BF5B-85BF-0EC6-C80E-C1AD9DA08111}"/>
              </a:ext>
            </a:extLst>
          </p:cNvPr>
          <p:cNvSpPr txBox="1">
            <a:spLocks/>
          </p:cNvSpPr>
          <p:nvPr/>
        </p:nvSpPr>
        <p:spPr>
          <a:xfrm>
            <a:off x="797054" y="4273625"/>
            <a:ext cx="3830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pt-BR" dirty="0" err="1"/>
              <a:t>Demonstration</a:t>
            </a:r>
            <a:endParaRPr lang="pt-BR" dirty="0"/>
          </a:p>
        </p:txBody>
      </p:sp>
      <p:sp>
        <p:nvSpPr>
          <p:cNvPr id="11" name="Google Shape;1058;p76">
            <a:extLst>
              <a:ext uri="{FF2B5EF4-FFF2-40B4-BE49-F238E27FC236}">
                <a16:creationId xmlns:a16="http://schemas.microsoft.com/office/drawing/2014/main" id="{6D4897E0-FF7F-45DE-5334-5B3C290EB8A0}"/>
              </a:ext>
            </a:extLst>
          </p:cNvPr>
          <p:cNvSpPr txBox="1">
            <a:spLocks/>
          </p:cNvSpPr>
          <p:nvPr/>
        </p:nvSpPr>
        <p:spPr>
          <a:xfrm>
            <a:off x="2262628" y="3594325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12" name="Google Shape;1051;p76">
            <a:extLst>
              <a:ext uri="{FF2B5EF4-FFF2-40B4-BE49-F238E27FC236}">
                <a16:creationId xmlns:a16="http://schemas.microsoft.com/office/drawing/2014/main" id="{89FC5EE7-15A5-9BBA-2303-F550C99F9EC7}"/>
              </a:ext>
            </a:extLst>
          </p:cNvPr>
          <p:cNvSpPr txBox="1">
            <a:spLocks/>
          </p:cNvSpPr>
          <p:nvPr/>
        </p:nvSpPr>
        <p:spPr>
          <a:xfrm>
            <a:off x="4376600" y="4231813"/>
            <a:ext cx="38301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ctr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ctr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/>
            <a:r>
              <a:rPr lang="pt-BR" dirty="0" err="1"/>
              <a:t>Conclusion</a:t>
            </a:r>
            <a:endParaRPr lang="pt-BR" dirty="0"/>
          </a:p>
        </p:txBody>
      </p:sp>
      <p:sp>
        <p:nvSpPr>
          <p:cNvPr id="13" name="Google Shape;1058;p76">
            <a:extLst>
              <a:ext uri="{FF2B5EF4-FFF2-40B4-BE49-F238E27FC236}">
                <a16:creationId xmlns:a16="http://schemas.microsoft.com/office/drawing/2014/main" id="{7763B014-5870-36EC-2318-1EB333365609}"/>
              </a:ext>
            </a:extLst>
          </p:cNvPr>
          <p:cNvSpPr txBox="1">
            <a:spLocks/>
          </p:cNvSpPr>
          <p:nvPr/>
        </p:nvSpPr>
        <p:spPr>
          <a:xfrm>
            <a:off x="5842174" y="3552513"/>
            <a:ext cx="1039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5000" b="1" i="0" u="none" strike="noStrike" cap="none">
                <a:solidFill>
                  <a:schemeClr val="accent2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000"/>
              <a:buFont typeface="Josefin Sans"/>
              <a:buNone/>
              <a:defRPr sz="4000" b="1" i="0" u="none" strike="noStrike" cap="none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" dirty="0"/>
              <a:t>06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4583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14;p82">
            <a:extLst>
              <a:ext uri="{FF2B5EF4-FFF2-40B4-BE49-F238E27FC236}">
                <a16:creationId xmlns:a16="http://schemas.microsoft.com/office/drawing/2014/main" id="{8E6201C6-FDBF-51D5-4CC1-AFA1F605533E}"/>
              </a:ext>
            </a:extLst>
          </p:cNvPr>
          <p:cNvSpPr txBox="1">
            <a:spLocks/>
          </p:cNvSpPr>
          <p:nvPr/>
        </p:nvSpPr>
        <p:spPr>
          <a:xfrm>
            <a:off x="233265" y="1298710"/>
            <a:ext cx="5402426" cy="16159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</a:rPr>
              <a:t>The project involves creating a system that enables users to control a Guitar Hero game using their muscle signals.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dk2"/>
              </a:solidFill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rgbClr val="285E89"/>
                </a:solidFill>
                <a:latin typeface="Arial" panose="020B0604020202020204" pitchFamily="34" charset="0"/>
              </a:rPr>
              <a:t>The system works by detecting and amplifying the electrical signals that muscles produce when they</a:t>
            </a:r>
            <a:r>
              <a:rPr lang="en-US" sz="1300" dirty="0">
                <a:solidFill>
                  <a:srgbClr val="285E89"/>
                </a:solidFill>
              </a:rPr>
              <a:t> </a:t>
            </a:r>
            <a:r>
              <a:rPr lang="en-US" sz="1300" dirty="0">
                <a:solidFill>
                  <a:srgbClr val="285E89"/>
                </a:solidFill>
                <a:latin typeface="Arial" panose="020B0604020202020204" pitchFamily="34" charset="0"/>
              </a:rPr>
              <a:t>contract or relax.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sz="1300" dirty="0">
              <a:solidFill>
                <a:srgbClr val="285E89"/>
              </a:solidFill>
              <a:latin typeface="Arial" panose="020B0604020202020204" pitchFamily="34" charset="0"/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300" dirty="0">
                <a:solidFill>
                  <a:schemeClr val="dk2"/>
                </a:solidFill>
              </a:rPr>
              <a:t>The system has diverse applications in the area of human-computer interaction, particularly for individuals with physical disabilities or impairments that hinder their use of conventional input devices</a:t>
            </a:r>
            <a:endParaRPr lang="pt-BR" sz="1300" dirty="0">
              <a:solidFill>
                <a:srgbClr val="285E89"/>
              </a:solidFill>
            </a:endParaRPr>
          </a:p>
          <a:p>
            <a:pPr marL="228600" indent="-228600" algn="ctr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2"/>
              </a:solidFill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2"/>
              </a:solidFill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2"/>
              </a:solidFill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dk2"/>
              </a:solidFill>
            </a:endParaRPr>
          </a:p>
        </p:txBody>
      </p:sp>
      <p:sp>
        <p:nvSpPr>
          <p:cNvPr id="5" name="Google Shape;1163;p86">
            <a:extLst>
              <a:ext uri="{FF2B5EF4-FFF2-40B4-BE49-F238E27FC236}">
                <a16:creationId xmlns:a16="http://schemas.microsoft.com/office/drawing/2014/main" id="{99A1AFA2-83A2-77C8-8A62-F7D76735F87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The project</a:t>
            </a:r>
            <a:endParaRPr sz="4000" dirty="0"/>
          </a:p>
        </p:txBody>
      </p:sp>
      <p:pic>
        <p:nvPicPr>
          <p:cNvPr id="13" name="Google Shape;1278;p93">
            <a:extLst>
              <a:ext uri="{FF2B5EF4-FFF2-40B4-BE49-F238E27FC236}">
                <a16:creationId xmlns:a16="http://schemas.microsoft.com/office/drawing/2014/main" id="{0593B567-B9BB-DC27-0200-7F7AD6E9028D}"/>
              </a:ext>
            </a:extLst>
          </p:cNvPr>
          <p:cNvPicPr preferRelativeResize="0"/>
          <p:nvPr/>
        </p:nvPicPr>
        <p:blipFill>
          <a:blip r:embed="rId3"/>
          <a:srcRect t="9318" b="9318"/>
          <a:stretch/>
        </p:blipFill>
        <p:spPr>
          <a:xfrm rot="16200000">
            <a:off x="5832295" y="1831794"/>
            <a:ext cx="3312000" cy="3311411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Circuit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27772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2" name="Google Shape;1202;p89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of the circuit</a:t>
            </a:r>
            <a:endParaRPr dirty="0"/>
          </a:p>
        </p:txBody>
      </p:sp>
      <p:pic>
        <p:nvPicPr>
          <p:cNvPr id="4" name="Picture 3" descr="Diagram, schematic&#10;&#10;Description automatically generated">
            <a:extLst>
              <a:ext uri="{FF2B5EF4-FFF2-40B4-BE49-F238E27FC236}">
                <a16:creationId xmlns:a16="http://schemas.microsoft.com/office/drawing/2014/main" id="{E5E5C345-B4D2-4620-15BA-EA22BE5419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1818" y="1977656"/>
            <a:ext cx="4432182" cy="3165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228803D-66FD-1357-EC69-47ADC3D45E5C}"/>
              </a:ext>
            </a:extLst>
          </p:cNvPr>
          <p:cNvSpPr txBox="1"/>
          <p:nvPr/>
        </p:nvSpPr>
        <p:spPr>
          <a:xfrm>
            <a:off x="446567" y="1083409"/>
            <a:ext cx="5231218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The sensor circuit that was built consists of two main parts: an </a:t>
            </a:r>
            <a:r>
              <a:rPr lang="en-US" sz="1400" b="1" dirty="0">
                <a:solidFill>
                  <a:schemeClr val="dk2"/>
                </a:solidFill>
              </a:rPr>
              <a:t>instrumentation amplifier </a:t>
            </a:r>
            <a:r>
              <a:rPr lang="en-US" sz="1400" dirty="0">
                <a:solidFill>
                  <a:schemeClr val="dk2"/>
                </a:solidFill>
              </a:rPr>
              <a:t>and </a:t>
            </a:r>
            <a:r>
              <a:rPr lang="en-US" sz="1400" b="1" dirty="0">
                <a:solidFill>
                  <a:schemeClr val="dk2"/>
                </a:solidFill>
              </a:rPr>
              <a:t>a low-pass filter</a:t>
            </a:r>
            <a:r>
              <a:rPr lang="en-US" sz="1400" dirty="0">
                <a:solidFill>
                  <a:schemeClr val="dk2"/>
                </a:solidFill>
              </a:rPr>
              <a:t>. 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dk2"/>
              </a:solidFill>
            </a:endParaRPr>
          </a:p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As the microcontroller does not read negative</a:t>
            </a:r>
            <a:br>
              <a:rPr lang="en-US" sz="1400" dirty="0">
                <a:solidFill>
                  <a:schemeClr val="dk2"/>
                </a:solidFill>
              </a:rPr>
            </a:br>
            <a:r>
              <a:rPr lang="en-US" sz="1400" dirty="0">
                <a:solidFill>
                  <a:schemeClr val="dk2"/>
                </a:solidFill>
              </a:rPr>
              <a:t>voltages, the solution found was to create an offset of 1.6V. </a:t>
            </a:r>
          </a:p>
          <a:p>
            <a:pPr marL="228600" indent="-228600" algn="just"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dk2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1A70B5E-CB89-0A22-9D44-F5DABFD5BA8D}"/>
              </a:ext>
            </a:extLst>
          </p:cNvPr>
          <p:cNvSpPr txBox="1"/>
          <p:nvPr/>
        </p:nvSpPr>
        <p:spPr>
          <a:xfrm>
            <a:off x="446567" y="2413487"/>
            <a:ext cx="4265251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The filter used to eliminate high-frequency noise was an </a:t>
            </a:r>
            <a:r>
              <a:rPr lang="en-US" sz="1400" b="1" dirty="0">
                <a:solidFill>
                  <a:schemeClr val="dk2"/>
                </a:solidFill>
              </a:rPr>
              <a:t>RC low-pass filter</a:t>
            </a:r>
            <a:r>
              <a:rPr lang="en-US" sz="1400" dirty="0">
                <a:solidFill>
                  <a:schemeClr val="dk2"/>
                </a:solidFill>
              </a:rPr>
              <a:t> with a </a:t>
            </a:r>
            <a:r>
              <a:rPr lang="en-US" sz="1400" b="1" dirty="0">
                <a:solidFill>
                  <a:schemeClr val="dk2"/>
                </a:solidFill>
              </a:rPr>
              <a:t>cutoff frequency of approximately 330Hz.</a:t>
            </a:r>
            <a:r>
              <a:rPr lang="en-US" sz="1400" dirty="0">
                <a:solidFill>
                  <a:schemeClr val="dk2"/>
                </a:solidFill>
              </a:rPr>
              <a:t> For this, a Rf = 4.7kΩ resistor and a C = 100nF capacitor were used.</a:t>
            </a:r>
          </a:p>
        </p:txBody>
      </p:sp>
    </p:spTree>
    <p:extLst>
      <p:ext uri="{BB962C8B-B14F-4D97-AF65-F5344CB8AC3E}">
        <p14:creationId xmlns:p14="http://schemas.microsoft.com/office/powerpoint/2010/main" val="1084576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86"/>
          <p:cNvSpPr txBox="1">
            <a:spLocks noGrp="1"/>
          </p:cNvSpPr>
          <p:nvPr>
            <p:ph type="title"/>
          </p:nvPr>
        </p:nvSpPr>
        <p:spPr>
          <a:xfrm>
            <a:off x="884798" y="2573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Testing with square waves</a:t>
            </a:r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5B8ED5-1E32-62FB-C931-8579BFA2C86B}"/>
              </a:ext>
            </a:extLst>
          </p:cNvPr>
          <p:cNvSpPr txBox="1"/>
          <p:nvPr/>
        </p:nvSpPr>
        <p:spPr>
          <a:xfrm>
            <a:off x="474897" y="1543500"/>
            <a:ext cx="368243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400" dirty="0">
                <a:solidFill>
                  <a:schemeClr val="dk2"/>
                </a:solidFill>
              </a:rPr>
              <a:t>During the making of the circuit, tests were carried out in order to understand the operation of each functional part.</a:t>
            </a:r>
          </a:p>
        </p:txBody>
      </p:sp>
      <p:pic>
        <p:nvPicPr>
          <p:cNvPr id="17" name="Picture 16" descr="A screen with text on it&#10;&#10;Description automatically generated with low confidence">
            <a:extLst>
              <a:ext uri="{FF2B5EF4-FFF2-40B4-BE49-F238E27FC236}">
                <a16:creationId xmlns:a16="http://schemas.microsoft.com/office/drawing/2014/main" id="{FB66FD2B-B05F-87C2-22B5-4AB42B3E1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4000" y="1543500"/>
            <a:ext cx="48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243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3" name="Google Shape;1163;p86"/>
          <p:cNvSpPr txBox="1">
            <a:spLocks noGrp="1"/>
          </p:cNvSpPr>
          <p:nvPr>
            <p:ph type="title"/>
          </p:nvPr>
        </p:nvSpPr>
        <p:spPr>
          <a:xfrm>
            <a:off x="884798" y="2573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Testing with muscle signals</a:t>
            </a:r>
            <a:endParaRPr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F5B8ED5-1E32-62FB-C931-8579BFA2C86B}"/>
              </a:ext>
            </a:extLst>
          </p:cNvPr>
          <p:cNvSpPr txBox="1"/>
          <p:nvPr/>
        </p:nvSpPr>
        <p:spPr>
          <a:xfrm>
            <a:off x="575184" y="2034900"/>
            <a:ext cx="2799931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A test was performed whose inputs were the muscle contraction signals.</a:t>
            </a:r>
            <a:br>
              <a:rPr lang="en-US" sz="1400" dirty="0">
                <a:solidFill>
                  <a:schemeClr val="dk2"/>
                </a:solidFill>
              </a:rPr>
            </a:br>
            <a:endParaRPr lang="en-US" sz="1400" dirty="0">
              <a:solidFill>
                <a:schemeClr val="dk2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dk2"/>
                </a:solidFill>
              </a:rPr>
              <a:t>It is possible to see that the results were very positive, the amplification and filter circuit works with muscle contraction.</a:t>
            </a:r>
          </a:p>
          <a:p>
            <a:pPr algn="just"/>
            <a:endParaRPr lang="en-US" dirty="0">
              <a:solidFill>
                <a:schemeClr val="dk2"/>
              </a:solidFill>
            </a:endParaRPr>
          </a:p>
          <a:p>
            <a:pPr algn="just"/>
            <a:endParaRPr lang="en-US" sz="1400" dirty="0">
              <a:solidFill>
                <a:schemeClr val="dk2"/>
              </a:solidFill>
            </a:endParaRPr>
          </a:p>
        </p:txBody>
      </p:sp>
      <p:pic>
        <p:nvPicPr>
          <p:cNvPr id="2" name="WhatsApp Video 2023-04-09 at 18.52.09">
            <a:hlinkClick r:id="" action="ppaction://media"/>
            <a:extLst>
              <a:ext uri="{FF2B5EF4-FFF2-40B4-BE49-F238E27FC236}">
                <a16:creationId xmlns:a16="http://schemas.microsoft.com/office/drawing/2014/main" id="{0218D93F-B382-7928-3133-FD9700B5FF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92000" y="2034900"/>
            <a:ext cx="5652000" cy="31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46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3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p81"/>
          <p:cNvSpPr txBox="1">
            <a:spLocks noGrp="1"/>
          </p:cNvSpPr>
          <p:nvPr>
            <p:ph type="title"/>
          </p:nvPr>
        </p:nvSpPr>
        <p:spPr>
          <a:xfrm>
            <a:off x="710000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Acquisition</a:t>
            </a:r>
            <a:endParaRPr dirty="0"/>
          </a:p>
        </p:txBody>
      </p:sp>
      <p:sp>
        <p:nvSpPr>
          <p:cNvPr id="1104" name="Google Shape;1104;p81"/>
          <p:cNvSpPr txBox="1">
            <a:spLocks noGrp="1"/>
          </p:cNvSpPr>
          <p:nvPr>
            <p:ph type="title" idx="2"/>
          </p:nvPr>
        </p:nvSpPr>
        <p:spPr>
          <a:xfrm>
            <a:off x="7100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18305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577</Words>
  <Application>Microsoft Office PowerPoint</Application>
  <PresentationFormat>On-screen Show (16:9)</PresentationFormat>
  <Paragraphs>95</Paragraphs>
  <Slides>18</Slides>
  <Notes>18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Cambria Math</vt:lpstr>
      <vt:lpstr>Arial</vt:lpstr>
      <vt:lpstr>Josefin Sans</vt:lpstr>
      <vt:lpstr>Open Sans</vt:lpstr>
      <vt:lpstr>Aquatic and Physical Therapy Center XL by Slidesgo</vt:lpstr>
      <vt:lpstr>Guitar Hero with Gesture Detection</vt:lpstr>
      <vt:lpstr>Table of contents</vt:lpstr>
      <vt:lpstr>Introduction</vt:lpstr>
      <vt:lpstr>The project</vt:lpstr>
      <vt:lpstr>Circuit</vt:lpstr>
      <vt:lpstr>Design of the circuit</vt:lpstr>
      <vt:lpstr>Testing with square waves</vt:lpstr>
      <vt:lpstr>Testing with muscle signals</vt:lpstr>
      <vt:lpstr>Acquisition</vt:lpstr>
      <vt:lpstr>Electrodes  placement</vt:lpstr>
      <vt:lpstr>PowerPoint Presentation</vt:lpstr>
      <vt:lpstr>Gesture Detection</vt:lpstr>
      <vt:lpstr>Software workflow</vt:lpstr>
      <vt:lpstr>Feature extraction</vt:lpstr>
      <vt:lpstr>Machine learning algorithms</vt:lpstr>
      <vt:lpstr>Demonstration</vt:lpstr>
      <vt:lpstr>Conclusion</vt:lpstr>
      <vt:lpstr>Thanks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Guitar Hero with Gesture Detection</dc:title>
  <dc:creator>Guilherme Mariano</dc:creator>
  <cp:lastModifiedBy>Guilherme Mariano Silva Francisco</cp:lastModifiedBy>
  <cp:revision>6</cp:revision>
  <cp:lastPrinted>2023-04-09T18:59:19Z</cp:lastPrinted>
  <dcterms:modified xsi:type="dcterms:W3CDTF">2023-04-10T18:15:10Z</dcterms:modified>
</cp:coreProperties>
</file>